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Ubuntu"/>
      <p:regular r:id="rId14"/>
      <p:bold r:id="rId15"/>
      <p:italic r:id="rId16"/>
      <p:boldItalic r:id="rId17"/>
    </p:embeddedFont>
    <p:embeddedFont>
      <p:font typeface="Rubik Light"/>
      <p:regular r:id="rId18"/>
      <p:bold r:id="rId19"/>
      <p:italic r:id="rId20"/>
      <p:boldItalic r:id="rId21"/>
    </p:embeddedFont>
    <p:embeddedFont>
      <p:font typeface="Ubuntu Medium"/>
      <p:regular r:id="rId22"/>
      <p:bold r:id="rId23"/>
      <p:italic r:id="rId24"/>
      <p:boldItalic r:id="rId25"/>
    </p:embeddedFont>
    <p:embeddedFont>
      <p:font typeface="Lato"/>
      <p:regular r:id="rId26"/>
      <p:bold r:id="rId27"/>
      <p:italic r:id="rId28"/>
      <p:boldItalic r:id="rId29"/>
    </p:embeddedFont>
    <p:embeddedFont>
      <p:font typeface="Rubi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Light-italic.fntdata"/><Relationship Id="rId22" Type="http://schemas.openxmlformats.org/officeDocument/2006/relationships/font" Target="fonts/UbuntuMedium-regular.fntdata"/><Relationship Id="rId21" Type="http://schemas.openxmlformats.org/officeDocument/2006/relationships/font" Target="fonts/RubikLight-boldItalic.fntdata"/><Relationship Id="rId24" Type="http://schemas.openxmlformats.org/officeDocument/2006/relationships/font" Target="fonts/UbuntuMedium-italic.fntdata"/><Relationship Id="rId23" Type="http://schemas.openxmlformats.org/officeDocument/2006/relationships/font" Target="fonts/Ubuntu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UbuntuMedium-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6.xml"/><Relationship Id="rId33" Type="http://schemas.openxmlformats.org/officeDocument/2006/relationships/font" Target="fonts/Rubik-boldItalic.fntdata"/><Relationship Id="rId10" Type="http://schemas.openxmlformats.org/officeDocument/2006/relationships/slide" Target="slides/slide5.xml"/><Relationship Id="rId32" Type="http://schemas.openxmlformats.org/officeDocument/2006/relationships/font" Target="fonts/Rubik-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Ubuntu-bold.fntdata"/><Relationship Id="rId14" Type="http://schemas.openxmlformats.org/officeDocument/2006/relationships/font" Target="fonts/Ubuntu-regular.fntdata"/><Relationship Id="rId17" Type="http://schemas.openxmlformats.org/officeDocument/2006/relationships/font" Target="fonts/Ubuntu-boldItalic.fntdata"/><Relationship Id="rId16" Type="http://schemas.openxmlformats.org/officeDocument/2006/relationships/font" Target="fonts/Ubuntu-italic.fntdata"/><Relationship Id="rId19" Type="http://schemas.openxmlformats.org/officeDocument/2006/relationships/font" Target="fonts/RubikLight-bold.fntdata"/><Relationship Id="rId18" Type="http://schemas.openxmlformats.org/officeDocument/2006/relationships/font" Target="fonts/Rubik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c8a5340e0_1_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c8a5340e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4437b3cd5_0_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4437b3c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d2d983f75_0_19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d2d983f7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11" name="Shape 11"/>
        <p:cNvGrpSpPr/>
        <p:nvPr/>
      </p:nvGrpSpPr>
      <p:grpSpPr>
        <a:xfrm>
          <a:off x="0" y="0"/>
          <a:ext cx="0" cy="0"/>
          <a:chOff x="0" y="0"/>
          <a:chExt cx="0" cy="0"/>
        </a:xfrm>
      </p:grpSpPr>
      <p:sp>
        <p:nvSpPr>
          <p:cNvPr id="12" name="Google Shape;12;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A2128"/>
                </a:solidFill>
                <a:latin typeface="Rubik Light"/>
                <a:ea typeface="Rubik Light"/>
                <a:cs typeface="Rubik Light"/>
                <a:sym typeface="Rubik Light"/>
              </a:rPr>
              <a:t>Teachers, read this first!</a:t>
            </a:r>
            <a:endParaRPr sz="3200">
              <a:solidFill>
                <a:srgbClr val="EA2128"/>
              </a:solidFill>
              <a:latin typeface="Rubik Light"/>
              <a:ea typeface="Rubik Light"/>
              <a:cs typeface="Rubik Light"/>
              <a:sym typeface="Rubik Light"/>
            </a:endParaRPr>
          </a:p>
          <a:p>
            <a:pPr indent="0" lvl="0" marL="0" rtl="0" algn="l">
              <a:spcBef>
                <a:spcPts val="0"/>
              </a:spcBef>
              <a:spcAft>
                <a:spcPts val="0"/>
              </a:spcAft>
              <a:buNone/>
            </a:pPr>
            <a:r>
              <a:t/>
            </a:r>
            <a:endParaRPr sz="1600">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This is your copy of a </a:t>
            </a:r>
            <a:r>
              <a:rPr i="1" lang="en" sz="1600">
                <a:latin typeface="Rubik"/>
                <a:ea typeface="Rubik"/>
                <a:cs typeface="Rubik"/>
                <a:sym typeface="Rubik"/>
              </a:rPr>
              <a:t>Scholastic Math</a:t>
            </a:r>
            <a:r>
              <a:rPr lang="en" sz="1600">
                <a:solidFill>
                  <a:srgbClr val="000000"/>
                </a:solidFill>
                <a:latin typeface="Rubik"/>
                <a:ea typeface="Rubik"/>
                <a:cs typeface="Rubik"/>
                <a:sym typeface="Rubik"/>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Rubik"/>
                <a:ea typeface="Rubik"/>
                <a:cs typeface="Rubik"/>
                <a:sym typeface="Rubik"/>
              </a:rPr>
              <a:t>Slide → Edit master.</a:t>
            </a:r>
            <a:endParaRPr b="1"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b="1" lang="en" sz="1600">
                <a:solidFill>
                  <a:srgbClr val="000000"/>
                </a:solidFill>
                <a:latin typeface="Rubik"/>
                <a:ea typeface="Rubik"/>
                <a:cs typeface="Rubik"/>
                <a:sym typeface="Rubik"/>
              </a:rPr>
              <a:t>How to Assign This Activity:</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assigning this activity through Google Classroom, make sure to </a:t>
            </a:r>
            <a:endParaRPr sz="1600">
              <a:solidFill>
                <a:srgbClr val="000000"/>
              </a:solidFill>
              <a:latin typeface="Rubik"/>
              <a:ea typeface="Rubik"/>
              <a:cs typeface="Rubik"/>
              <a:sym typeface="Rubik"/>
            </a:endParaRPr>
          </a:p>
          <a:p>
            <a:pPr indent="0" lvl="0" marL="457200" rtl="0" algn="l">
              <a:lnSpc>
                <a:spcPct val="100000"/>
              </a:lnSpc>
              <a:spcBef>
                <a:spcPts val="0"/>
              </a:spcBef>
              <a:spcAft>
                <a:spcPts val="0"/>
              </a:spcAft>
              <a:buNone/>
            </a:pPr>
            <a:r>
              <a:rPr lang="en" sz="1600">
                <a:solidFill>
                  <a:srgbClr val="000000"/>
                </a:solidFill>
                <a:latin typeface="Rubik"/>
                <a:ea typeface="Rubik"/>
                <a:cs typeface="Rubik"/>
                <a:sym typeface="Rubik"/>
              </a:rPr>
              <a:t>select </a:t>
            </a:r>
            <a:r>
              <a:rPr b="1" lang="en" sz="1600">
                <a:solidFill>
                  <a:srgbClr val="000000"/>
                </a:solidFill>
                <a:latin typeface="Rubik"/>
                <a:ea typeface="Rubik"/>
                <a:cs typeface="Rubik"/>
                <a:sym typeface="Rubik"/>
              </a:rPr>
              <a:t>“Make a copy for each student”</a:t>
            </a:r>
            <a:r>
              <a:rPr lang="en" sz="1600">
                <a:solidFill>
                  <a:srgbClr val="000000"/>
                </a:solidFill>
                <a:latin typeface="Rubik"/>
                <a:ea typeface="Rubik"/>
                <a:cs typeface="Rubik"/>
                <a:sym typeface="Rubik"/>
              </a:rPr>
              <a:t> from the dropdown menu.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using Microsoft Teams, you can also click </a:t>
            </a:r>
            <a:r>
              <a:rPr b="1" lang="en" sz="1600">
                <a:solidFill>
                  <a:srgbClr val="000000"/>
                </a:solidFill>
                <a:latin typeface="Rubik"/>
                <a:ea typeface="Rubik"/>
                <a:cs typeface="Rubik"/>
                <a:sym typeface="Rubik"/>
              </a:rPr>
              <a:t>File → Download →</a:t>
            </a:r>
            <a:br>
              <a:rPr b="1" lang="en" sz="1600">
                <a:solidFill>
                  <a:srgbClr val="000000"/>
                </a:solidFill>
                <a:latin typeface="Rubik"/>
                <a:ea typeface="Rubik"/>
                <a:cs typeface="Rubik"/>
                <a:sym typeface="Rubik"/>
              </a:rPr>
            </a:br>
            <a:r>
              <a:rPr b="1" lang="en" sz="1600">
                <a:solidFill>
                  <a:srgbClr val="000000"/>
                </a:solidFill>
                <a:latin typeface="Rubik"/>
                <a:ea typeface="Rubik"/>
                <a:cs typeface="Rubik"/>
                <a:sym typeface="Rubik"/>
              </a:rPr>
              <a:t> Microsoft Powerpoint</a:t>
            </a:r>
            <a:r>
              <a:rPr lang="en" sz="1600">
                <a:solidFill>
                  <a:srgbClr val="000000"/>
                </a:solidFill>
                <a:latin typeface="Rubik"/>
                <a:ea typeface="Rubik"/>
                <a:cs typeface="Rubik"/>
                <a:sym typeface="Rubik"/>
              </a:rPr>
              <a:t> for a version of this activity that you can upload to Teams.</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Font typeface="Rubik"/>
              <a:buChar char="●"/>
            </a:pPr>
            <a:r>
              <a:rPr lang="en" sz="1600">
                <a:solidFill>
                  <a:srgbClr val="000000"/>
                </a:solidFill>
                <a:latin typeface="Rubik"/>
                <a:ea typeface="Rubik"/>
                <a:cs typeface="Rubik"/>
                <a:sym typeface="Rubik"/>
              </a:rPr>
              <a:t>You can also have your students make their own copies of this activity:</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the </a:t>
            </a:r>
            <a:r>
              <a:rPr b="1" lang="en" sz="1600">
                <a:solidFill>
                  <a:srgbClr val="000000"/>
                </a:solidFill>
                <a:latin typeface="Rubik"/>
                <a:ea typeface="Rubik"/>
                <a:cs typeface="Rubik"/>
                <a:sym typeface="Rubik"/>
              </a:rPr>
              <a:t>Share</a:t>
            </a:r>
            <a:r>
              <a:rPr lang="en" sz="1600">
                <a:solidFill>
                  <a:srgbClr val="000000"/>
                </a:solidFill>
                <a:latin typeface="Rubik"/>
                <a:ea typeface="Rubik"/>
                <a:cs typeface="Rubik"/>
                <a:sym typeface="Rubik"/>
              </a:rPr>
              <a:t> button at the top-right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a:t>
            </a:r>
            <a:r>
              <a:rPr b="1" lang="en" sz="1600">
                <a:solidFill>
                  <a:srgbClr val="000000"/>
                </a:solidFill>
                <a:latin typeface="Rubik"/>
                <a:ea typeface="Rubik"/>
                <a:cs typeface="Rubik"/>
                <a:sym typeface="Rubik"/>
              </a:rPr>
              <a:t>“Copy Link”</a:t>
            </a:r>
            <a:r>
              <a:rPr lang="en" sz="1600">
                <a:solidFill>
                  <a:srgbClr val="000000"/>
                </a:solidFill>
                <a:latin typeface="Rubik"/>
                <a:ea typeface="Rubik"/>
                <a:cs typeface="Rubik"/>
                <a:sym typeface="Rubik"/>
              </a:rPr>
              <a:t>, then paste the URL into an email or assignment (don’t share it yet!)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At the end of the URL, change the word </a:t>
            </a:r>
            <a:r>
              <a:rPr b="1" lang="en" sz="1600">
                <a:solidFill>
                  <a:srgbClr val="000000"/>
                </a:solidFill>
                <a:latin typeface="Rubik"/>
                <a:ea typeface="Rubik"/>
                <a:cs typeface="Rubik"/>
                <a:sym typeface="Rubik"/>
              </a:rPr>
              <a:t>edit</a:t>
            </a:r>
            <a:r>
              <a:rPr lang="en" sz="1600">
                <a:solidFill>
                  <a:srgbClr val="000000"/>
                </a:solidFill>
                <a:latin typeface="Rubik"/>
                <a:ea typeface="Rubik"/>
                <a:cs typeface="Rubik"/>
                <a:sym typeface="Rubik"/>
              </a:rPr>
              <a:t> to </a:t>
            </a:r>
            <a:r>
              <a:rPr b="1" lang="en" sz="1600">
                <a:solidFill>
                  <a:srgbClr val="000000"/>
                </a:solidFill>
                <a:latin typeface="Rubik"/>
                <a:ea typeface="Rubik"/>
                <a:cs typeface="Rubik"/>
                <a:sym typeface="Rubik"/>
              </a:rPr>
              <a:t>copy</a:t>
            </a:r>
            <a:r>
              <a:rPr lang="en" sz="1600">
                <a:solidFill>
                  <a:srgbClr val="000000"/>
                </a:solidFill>
                <a:latin typeface="Rubik"/>
                <a:ea typeface="Rubik"/>
                <a:cs typeface="Rubik"/>
                <a:sym typeface="Rubik"/>
              </a:rPr>
              <a:t>, like so:</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edit</a:t>
            </a:r>
            <a:r>
              <a:rPr lang="en" sz="1600" u="sng">
                <a:solidFill>
                  <a:srgbClr val="000000"/>
                </a:solidFill>
                <a:latin typeface="Rubik"/>
                <a:ea typeface="Rubik"/>
                <a:cs typeface="Rubik"/>
                <a:sym typeface="Rubik"/>
              </a:rPr>
              <a:t>?usp=sharing</a:t>
            </a:r>
            <a:endParaRPr sz="1600" u="sng">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											</a:t>
            </a:r>
            <a:r>
              <a:rPr lang="en" sz="1600">
                <a:solidFill>
                  <a:srgbClr val="222222"/>
                </a:solidFill>
                <a:highlight>
                  <a:srgbClr val="FFFFFF"/>
                </a:highlight>
                <a:latin typeface="Rubik"/>
                <a:ea typeface="Rubik"/>
                <a:cs typeface="Rubik"/>
                <a:sym typeface="Rubik"/>
              </a:rPr>
              <a:t>↓</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copy</a:t>
            </a:r>
            <a:r>
              <a:rPr lang="en" sz="1600" u="sng">
                <a:solidFill>
                  <a:srgbClr val="000000"/>
                </a:solidFill>
                <a:latin typeface="Rubik"/>
                <a:ea typeface="Rubik"/>
                <a:cs typeface="Rubik"/>
                <a:sym typeface="Rubik"/>
              </a:rPr>
              <a:t>?usp=sharing</a:t>
            </a:r>
            <a:endParaRPr sz="1600">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FF0000"/>
              </a:solidFill>
              <a:latin typeface="Rubik"/>
              <a:ea typeface="Rubik"/>
              <a:cs typeface="Rubik"/>
              <a:sym typeface="Rubik"/>
            </a:endParaRPr>
          </a:p>
          <a:p>
            <a:pPr indent="0" lvl="0" marL="0" rtl="0" algn="l">
              <a:lnSpc>
                <a:spcPct val="100000"/>
              </a:lnSpc>
              <a:spcBef>
                <a:spcPts val="0"/>
              </a:spcBef>
              <a:spcAft>
                <a:spcPts val="0"/>
              </a:spcAft>
              <a:buNone/>
            </a:pPr>
            <a:r>
              <a:rPr lang="en" sz="2600">
                <a:solidFill>
                  <a:srgbClr val="EA2128"/>
                </a:solidFill>
                <a:latin typeface="Rubik Light"/>
                <a:ea typeface="Rubik Light"/>
                <a:cs typeface="Rubik Light"/>
                <a:sym typeface="Rubik Light"/>
              </a:rPr>
              <a:t>Don’t forget: Delete this slide before sharing the activity with your students!</a:t>
            </a:r>
            <a:endParaRPr sz="2600">
              <a:solidFill>
                <a:srgbClr val="EA2128"/>
              </a:solidFill>
              <a:latin typeface="Rubik Light"/>
              <a:ea typeface="Rubik Light"/>
              <a:cs typeface="Rubik Light"/>
              <a:sym typeface="Rubik Light"/>
            </a:endParaRPr>
          </a:p>
        </p:txBody>
      </p:sp>
      <p:pic>
        <p:nvPicPr>
          <p:cNvPr id="13" name="Google Shape;13;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1"/>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3" name="Google Shape;83;p1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12"/>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 name="Google Shape;86;p12"/>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7" name="Google Shape;87;p12"/>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13"/>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13"/>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1" name="Google Shape;91;p13"/>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2" name="Google Shape;92;p13"/>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1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5" name="Google Shape;95;p14"/>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15"/>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8" name="Google Shape;98;p15"/>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9" name="Google Shape;99;p15"/>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0" name="Shape 100"/>
        <p:cNvGrpSpPr/>
        <p:nvPr/>
      </p:nvGrpSpPr>
      <p:grpSpPr>
        <a:xfrm>
          <a:off x="0" y="0"/>
          <a:ext cx="0" cy="0"/>
          <a:chOff x="0" y="0"/>
          <a:chExt cx="0" cy="0"/>
        </a:xfrm>
      </p:grpSpPr>
      <p:sp>
        <p:nvSpPr>
          <p:cNvPr id="101" name="Google Shape;101;p16"/>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2" name="Google Shape;102;p16"/>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sp>
        <p:nvSpPr>
          <p:cNvPr id="104" name="Google Shape;104;p17"/>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6" name="Google Shape;106;p17"/>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7" name="Google Shape;107;p17"/>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8" name="Google Shape;108;p17"/>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18"/>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11" name="Google Shape;111;p18"/>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19"/>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15" name="Google Shape;115;p19"/>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2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1">
  <p:cSld name="CUSTOM_2">
    <p:spTree>
      <p:nvGrpSpPr>
        <p:cNvPr id="14" name="Shape 14"/>
        <p:cNvGrpSpPr/>
        <p:nvPr/>
      </p:nvGrpSpPr>
      <p:grpSpPr>
        <a:xfrm>
          <a:off x="0" y="0"/>
          <a:ext cx="0" cy="0"/>
          <a:chOff x="0" y="0"/>
          <a:chExt cx="0" cy="0"/>
        </a:xfrm>
      </p:grpSpPr>
      <p:sp>
        <p:nvSpPr>
          <p:cNvPr id="15" name="Google Shape;15;p3"/>
          <p:cNvSpPr/>
          <p:nvPr/>
        </p:nvSpPr>
        <p:spPr>
          <a:xfrm>
            <a:off x="4225725" y="219456"/>
            <a:ext cx="5856900" cy="548700"/>
          </a:xfrm>
          <a:prstGeom prst="rect">
            <a:avLst/>
          </a:prstGeom>
          <a:solidFill>
            <a:srgbClr val="027D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 type="body"/>
          </p:nvPr>
        </p:nvSpPr>
        <p:spPr>
          <a:xfrm>
            <a:off x="5234475" y="333906"/>
            <a:ext cx="4692300" cy="319800"/>
          </a:xfrm>
          <a:prstGeom prst="rect">
            <a:avLst/>
          </a:prstGeom>
          <a:solidFill>
            <a:srgbClr val="FFFFFF"/>
          </a:solidFill>
          <a:ln>
            <a:noFill/>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7" name="Google Shape;17;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18" name="Google Shape;18;p3"/>
          <p:cNvSpPr/>
          <p:nvPr/>
        </p:nvSpPr>
        <p:spPr>
          <a:xfrm>
            <a:off x="319800" y="2834640"/>
            <a:ext cx="2843700" cy="4572000"/>
          </a:xfrm>
          <a:prstGeom prst="rect">
            <a:avLst/>
          </a:prstGeom>
          <a:solidFill>
            <a:srgbClr val="FFFFFF"/>
          </a:solidFill>
          <a:ln cap="flat" cmpd="sng" w="19050">
            <a:solidFill>
              <a:srgbClr val="F266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Rubik Light"/>
                <a:ea typeface="Rubik Light"/>
                <a:cs typeface="Rubik Light"/>
                <a:sym typeface="Rubik Light"/>
              </a:rPr>
              <a:t>Follow each step to complete this lesson.</a:t>
            </a:r>
            <a:endParaRPr sz="2000">
              <a:solidFill>
                <a:schemeClr val="dk1"/>
              </a:solidFill>
              <a:latin typeface="Rubik Light"/>
              <a:ea typeface="Rubik Light"/>
              <a:cs typeface="Rubik Light"/>
              <a:sym typeface="Rubik Light"/>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1. </a:t>
            </a:r>
            <a:r>
              <a:rPr lang="en" sz="1900">
                <a:solidFill>
                  <a:schemeClr val="dk1"/>
                </a:solidFill>
                <a:latin typeface="Rubik"/>
                <a:ea typeface="Rubik"/>
                <a:cs typeface="Rubik"/>
                <a:sym typeface="Rubik"/>
              </a:rPr>
              <a:t>Think and Connect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2. </a:t>
            </a:r>
            <a:r>
              <a:rPr lang="en" sz="1900">
                <a:solidFill>
                  <a:schemeClr val="dk1"/>
                </a:solidFill>
                <a:latin typeface="Rubik"/>
                <a:ea typeface="Rubik"/>
                <a:cs typeface="Rubik"/>
                <a:sym typeface="Rubik"/>
              </a:rPr>
              <a:t>Watch</a:t>
            </a:r>
            <a:r>
              <a:rPr lang="en" sz="1900">
                <a:solidFill>
                  <a:schemeClr val="dk1"/>
                </a:solidFill>
                <a:latin typeface="Rubik"/>
                <a:ea typeface="Rubik"/>
                <a:cs typeface="Rubik"/>
                <a:sym typeface="Rubik"/>
              </a:rPr>
              <a:t> and Respond</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3. </a:t>
            </a:r>
            <a:r>
              <a:rPr lang="en" sz="1900">
                <a:solidFill>
                  <a:schemeClr val="dk1"/>
                </a:solidFill>
                <a:latin typeface="Rubik"/>
                <a:ea typeface="Rubik"/>
                <a:cs typeface="Rubik"/>
                <a:sym typeface="Rubik"/>
              </a:rPr>
              <a:t>Read and Reflect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4. </a:t>
            </a:r>
            <a:r>
              <a:rPr lang="en" sz="1900">
                <a:solidFill>
                  <a:schemeClr val="dk1"/>
                </a:solidFill>
                <a:latin typeface="Rubik"/>
                <a:ea typeface="Rubik"/>
                <a:cs typeface="Rubik"/>
                <a:sym typeface="Rubik"/>
              </a:rPr>
              <a:t>Your Turn</a:t>
            </a:r>
            <a:r>
              <a:rPr b="1" lang="en" sz="1900">
                <a:solidFill>
                  <a:schemeClr val="dk1"/>
                </a:solidFill>
                <a:latin typeface="Lato"/>
                <a:ea typeface="Lato"/>
                <a:cs typeface="Lato"/>
                <a:sym typeface="Lato"/>
              </a:rPr>
              <a:t> </a:t>
            </a:r>
            <a:endParaRPr b="1" sz="1900">
              <a:solidFill>
                <a:schemeClr val="dk1"/>
              </a:solidFill>
              <a:latin typeface="Lato"/>
              <a:ea typeface="Lato"/>
              <a:cs typeface="Lato"/>
              <a:sym typeface="Lato"/>
            </a:endParaRPr>
          </a:p>
          <a:p>
            <a:pPr indent="0" lvl="0" marL="0" rtl="0" algn="l">
              <a:spcBef>
                <a:spcPts val="1200"/>
              </a:spcBef>
              <a:spcAft>
                <a:spcPts val="0"/>
              </a:spcAft>
              <a:buNone/>
            </a:pPr>
            <a:r>
              <a:rPr b="1" lang="en" sz="1900">
                <a:solidFill>
                  <a:srgbClr val="F26649"/>
                </a:solidFill>
                <a:latin typeface="Rubik"/>
                <a:ea typeface="Rubik"/>
                <a:cs typeface="Rubik"/>
                <a:sym typeface="Rubik"/>
              </a:rPr>
              <a:t>5. </a:t>
            </a:r>
            <a:r>
              <a:rPr lang="en" sz="1900">
                <a:solidFill>
                  <a:schemeClr val="dk1"/>
                </a:solidFill>
                <a:latin typeface="Rubik"/>
                <a:ea typeface="Rubik"/>
                <a:cs typeface="Rubik"/>
                <a:sym typeface="Rubik"/>
              </a:rPr>
              <a:t>Continue the Learning Journey</a:t>
            </a:r>
            <a:r>
              <a:rPr b="1" lang="en" sz="1900">
                <a:solidFill>
                  <a:schemeClr val="dk1"/>
                </a:solidFill>
                <a:latin typeface="Lato"/>
                <a:ea typeface="Lato"/>
                <a:cs typeface="Lato"/>
                <a:sym typeface="Lato"/>
              </a:rPr>
              <a:t> </a:t>
            </a:r>
            <a:endParaRPr sz="1900">
              <a:solidFill>
                <a:schemeClr val="dk1"/>
              </a:solidFill>
              <a:latin typeface="Rubik"/>
              <a:ea typeface="Rubik"/>
              <a:cs typeface="Rubik"/>
              <a:sym typeface="Rubik"/>
            </a:endParaRPr>
          </a:p>
          <a:p>
            <a:pPr indent="0" lvl="0" marL="0" rtl="0" algn="l">
              <a:spcBef>
                <a:spcPts val="1200"/>
              </a:spcBef>
              <a:spcAft>
                <a:spcPts val="1200"/>
              </a:spcAft>
              <a:buClr>
                <a:schemeClr val="dk1"/>
              </a:buClr>
              <a:buSzPts val="1100"/>
              <a:buFont typeface="Arial"/>
              <a:buNone/>
            </a:pPr>
            <a:r>
              <a:rPr b="1" lang="en" sz="1900">
                <a:solidFill>
                  <a:srgbClr val="F26649"/>
                </a:solidFill>
                <a:latin typeface="Rubik"/>
                <a:ea typeface="Rubik"/>
                <a:cs typeface="Rubik"/>
                <a:sym typeface="Rubik"/>
              </a:rPr>
              <a:t>6. </a:t>
            </a:r>
            <a:r>
              <a:rPr lang="en" sz="1900">
                <a:solidFill>
                  <a:schemeClr val="dk1"/>
                </a:solidFill>
                <a:latin typeface="Rubik"/>
                <a:ea typeface="Rubik"/>
                <a:cs typeface="Rubik"/>
                <a:sym typeface="Rubik"/>
              </a:rPr>
              <a:t>Share and Show</a:t>
            </a:r>
            <a:endParaRPr sz="1900">
              <a:solidFill>
                <a:schemeClr val="dk1"/>
              </a:solidFill>
              <a:latin typeface="Rubik"/>
              <a:ea typeface="Rubik"/>
              <a:cs typeface="Rubik"/>
              <a:sym typeface="Rubik"/>
            </a:endParaRPr>
          </a:p>
        </p:txBody>
      </p:sp>
      <p:sp>
        <p:nvSpPr>
          <p:cNvPr id="19" name="Google Shape;19;p3"/>
          <p:cNvSpPr txBox="1"/>
          <p:nvPr/>
        </p:nvSpPr>
        <p:spPr>
          <a:xfrm>
            <a:off x="4279645"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ubik Light"/>
                <a:ea typeface="Rubik Light"/>
                <a:cs typeface="Rubik Light"/>
                <a:sym typeface="Rubik Light"/>
              </a:rPr>
              <a:t>Name:</a:t>
            </a:r>
            <a:endParaRPr sz="1800">
              <a:solidFill>
                <a:schemeClr val="lt1"/>
              </a:solidFill>
              <a:latin typeface="Rubik Light"/>
              <a:ea typeface="Rubik Light"/>
              <a:cs typeface="Rubik Light"/>
              <a:sym typeface="Rubik Light"/>
            </a:endParaRPr>
          </a:p>
        </p:txBody>
      </p:sp>
      <p:sp>
        <p:nvSpPr>
          <p:cNvPr id="20" name="Google Shape;20;p3"/>
          <p:cNvSpPr/>
          <p:nvPr/>
        </p:nvSpPr>
        <p:spPr>
          <a:xfrm>
            <a:off x="0" y="994975"/>
            <a:ext cx="100584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0" y="1097280"/>
            <a:ext cx="10058400" cy="548700"/>
          </a:xfrm>
          <a:prstGeom prst="rect">
            <a:avLst/>
          </a:prstGeom>
          <a:solidFill>
            <a:srgbClr val="F266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LESSON:</a:t>
            </a:r>
            <a:r>
              <a:rPr lang="en" sz="5000">
                <a:solidFill>
                  <a:srgbClr val="FFFFFF"/>
                </a:solidFill>
                <a:latin typeface="Ubuntu Medium"/>
                <a:ea typeface="Ubuntu Medium"/>
                <a:cs typeface="Ubuntu Medium"/>
                <a:sym typeface="Ubuntu Medium"/>
              </a:rPr>
              <a:t> </a:t>
            </a:r>
            <a:r>
              <a:rPr lang="en" sz="5000">
                <a:solidFill>
                  <a:srgbClr val="FFFFFF"/>
                </a:solidFill>
                <a:latin typeface="Ubuntu Medium"/>
                <a:ea typeface="Ubuntu Medium"/>
                <a:cs typeface="Ubuntu Medium"/>
                <a:sym typeface="Ubuntu Medium"/>
              </a:rPr>
              <a:t>The STEM Brothers</a:t>
            </a:r>
            <a:endParaRPr sz="5000">
              <a:solidFill>
                <a:srgbClr val="FFFFFF"/>
              </a:solidFill>
              <a:latin typeface="Ubuntu Medium"/>
              <a:ea typeface="Ubuntu Medium"/>
              <a:cs typeface="Ubuntu Medium"/>
              <a:sym typeface="Ubuntu Medium"/>
            </a:endParaRPr>
          </a:p>
        </p:txBody>
      </p:sp>
      <p:sp>
        <p:nvSpPr>
          <p:cNvPr id="22" name="Google Shape;22;p3"/>
          <p:cNvSpPr txBox="1"/>
          <p:nvPr/>
        </p:nvSpPr>
        <p:spPr>
          <a:xfrm>
            <a:off x="228600" y="1874520"/>
            <a:ext cx="9509700" cy="752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26649"/>
                </a:solidFill>
                <a:latin typeface="Ubuntu Medium"/>
                <a:ea typeface="Ubuntu Medium"/>
                <a:cs typeface="Ubuntu Medium"/>
                <a:sym typeface="Ubuntu Medium"/>
              </a:rPr>
              <a:t>Objective: </a:t>
            </a:r>
            <a:r>
              <a:rPr lang="en" sz="2200">
                <a:solidFill>
                  <a:schemeClr val="dk1"/>
                </a:solidFill>
                <a:latin typeface="Rubik"/>
                <a:ea typeface="Rubik"/>
                <a:cs typeface="Rubik"/>
                <a:sym typeface="Rubik"/>
              </a:rPr>
              <a:t>Find unit costs for bulk orders of parts for Trashbots kits.</a:t>
            </a:r>
            <a:endParaRPr b="1" sz="2200" u="sng">
              <a:solidFill>
                <a:srgbClr val="0054A6"/>
              </a:solidFill>
              <a:latin typeface="Rubik"/>
              <a:ea typeface="Rubik"/>
              <a:cs typeface="Rubik"/>
              <a:sym typeface="Rubik"/>
            </a:endParaRPr>
          </a:p>
        </p:txBody>
      </p:sp>
      <p:pic>
        <p:nvPicPr>
          <p:cNvPr id="23" name="Google Shape;23;p3"/>
          <p:cNvPicPr preferRelativeResize="0"/>
          <p:nvPr/>
        </p:nvPicPr>
        <p:blipFill rotWithShape="1">
          <a:blip r:embed="rId2">
            <a:alphaModFix/>
          </a:blip>
          <a:srcRect b="258" l="0" r="0" t="258"/>
          <a:stretch/>
        </p:blipFill>
        <p:spPr>
          <a:xfrm>
            <a:off x="3355850" y="2834640"/>
            <a:ext cx="6400800" cy="4267199"/>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1">
  <p:cSld name="CUSTOM_1_1_2_1_1_1">
    <p:spTree>
      <p:nvGrpSpPr>
        <p:cNvPr id="24" name="Shape 24"/>
        <p:cNvGrpSpPr/>
        <p:nvPr/>
      </p:nvGrpSpPr>
      <p:grpSpPr>
        <a:xfrm>
          <a:off x="0" y="0"/>
          <a:ext cx="0" cy="0"/>
          <a:chOff x="0" y="0"/>
          <a:chExt cx="0" cy="0"/>
        </a:xfrm>
      </p:grpSpPr>
      <p:sp>
        <p:nvSpPr>
          <p:cNvPr id="25" name="Google Shape;25;p4"/>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1.</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Think and Connect</a:t>
            </a:r>
            <a:endParaRPr sz="5400">
              <a:solidFill>
                <a:srgbClr val="FFFFFF"/>
              </a:solidFill>
              <a:latin typeface="Ubuntu Medium"/>
              <a:ea typeface="Ubuntu Medium"/>
              <a:cs typeface="Ubuntu Medium"/>
              <a:sym typeface="Ubuntu Medium"/>
            </a:endParaRPr>
          </a:p>
        </p:txBody>
      </p:sp>
      <p:sp>
        <p:nvSpPr>
          <p:cNvPr id="26" name="Google Shape;26;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27" name="Google Shape;27;p4"/>
          <p:cNvSpPr txBox="1"/>
          <p:nvPr/>
        </p:nvSpPr>
        <p:spPr>
          <a:xfrm>
            <a:off x="5120650" y="1844040"/>
            <a:ext cx="4709100" cy="1150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Why is STEM education important?</a:t>
            </a:r>
            <a:endParaRPr sz="2200">
              <a:solidFill>
                <a:schemeClr val="dk1"/>
              </a:solidFill>
              <a:latin typeface="Rubik"/>
              <a:ea typeface="Rubik"/>
              <a:cs typeface="Rubik"/>
              <a:sym typeface="Rubik"/>
            </a:endParaRPr>
          </a:p>
        </p:txBody>
      </p:sp>
      <p:sp>
        <p:nvSpPr>
          <p:cNvPr id="28" name="Google Shape;28;p4"/>
          <p:cNvSpPr txBox="1"/>
          <p:nvPr/>
        </p:nvSpPr>
        <p:spPr>
          <a:xfrm>
            <a:off x="228600" y="1844042"/>
            <a:ext cx="4800600" cy="1150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 </a:t>
            </a:r>
            <a:r>
              <a:rPr lang="en" sz="2200">
                <a:solidFill>
                  <a:schemeClr val="dk1"/>
                </a:solidFill>
                <a:latin typeface="Rubik"/>
                <a:ea typeface="Rubik"/>
                <a:cs typeface="Rubik"/>
                <a:sym typeface="Rubik"/>
              </a:rPr>
              <a:t>What do the letters S, T, E, and M in STEM stand for?</a:t>
            </a:r>
            <a:endParaRPr sz="2200">
              <a:solidFill>
                <a:schemeClr val="dk1"/>
              </a:solidFill>
              <a:latin typeface="Rubik"/>
              <a:ea typeface="Rubik"/>
              <a:cs typeface="Rubik"/>
              <a:sym typeface="Rubik"/>
            </a:endParaRPr>
          </a:p>
        </p:txBody>
      </p:sp>
      <p:cxnSp>
        <p:nvCxnSpPr>
          <p:cNvPr id="29" name="Google Shape;29;p4"/>
          <p:cNvCxnSpPr/>
          <p:nvPr/>
        </p:nvCxnSpPr>
        <p:spPr>
          <a:xfrm>
            <a:off x="5029150" y="1801000"/>
            <a:ext cx="0" cy="5651400"/>
          </a:xfrm>
          <a:prstGeom prst="straightConnector1">
            <a:avLst/>
          </a:prstGeom>
          <a:noFill/>
          <a:ln cap="flat" cmpd="sng" w="38100">
            <a:solidFill>
              <a:srgbClr val="F26649"/>
            </a:solidFill>
            <a:prstDash val="solid"/>
            <a:round/>
            <a:headEnd len="med" w="med" type="none"/>
            <a:tailEnd len="med" w="med" type="none"/>
          </a:ln>
        </p:spPr>
      </p:cxnSp>
      <p:sp>
        <p:nvSpPr>
          <p:cNvPr id="30" name="Google Shape;30;p4"/>
          <p:cNvSpPr txBox="1"/>
          <p:nvPr>
            <p:ph idx="1" type="body"/>
          </p:nvPr>
        </p:nvSpPr>
        <p:spPr>
          <a:xfrm>
            <a:off x="320050" y="2712375"/>
            <a:ext cx="4526400" cy="4740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1" name="Google Shape;31;p4"/>
          <p:cNvSpPr txBox="1"/>
          <p:nvPr>
            <p:ph idx="2" type="body"/>
          </p:nvPr>
        </p:nvSpPr>
        <p:spPr>
          <a:xfrm>
            <a:off x="5212075" y="2712550"/>
            <a:ext cx="4526400" cy="4740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
    <p:spTree>
      <p:nvGrpSpPr>
        <p:cNvPr id="32" name="Shape 32"/>
        <p:cNvGrpSpPr/>
        <p:nvPr/>
      </p:nvGrpSpPr>
      <p:grpSpPr>
        <a:xfrm>
          <a:off x="0" y="0"/>
          <a:ext cx="0" cy="0"/>
          <a:chOff x="0" y="0"/>
          <a:chExt cx="0" cy="0"/>
        </a:xfrm>
      </p:grpSpPr>
      <p:sp>
        <p:nvSpPr>
          <p:cNvPr id="33" name="Google Shape;33;p5"/>
          <p:cNvSpPr txBox="1"/>
          <p:nvPr/>
        </p:nvSpPr>
        <p:spPr>
          <a:xfrm>
            <a:off x="5120650" y="2606040"/>
            <a:ext cx="4709100" cy="1150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What problem did Rohit and Sidharth notice? What was their solution?</a:t>
            </a:r>
            <a:endParaRPr sz="2200">
              <a:solidFill>
                <a:schemeClr val="dk1"/>
              </a:solidFill>
              <a:latin typeface="Rubik"/>
              <a:ea typeface="Rubik"/>
              <a:cs typeface="Rubik"/>
              <a:sym typeface="Rubik"/>
            </a:endParaRPr>
          </a:p>
        </p:txBody>
      </p:sp>
      <p:sp>
        <p:nvSpPr>
          <p:cNvPr id="34" name="Google Shape;34;p5"/>
          <p:cNvSpPr txBox="1"/>
          <p:nvPr/>
        </p:nvSpPr>
        <p:spPr>
          <a:xfrm>
            <a:off x="228600" y="2606042"/>
            <a:ext cx="4800600" cy="1150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 </a:t>
            </a:r>
            <a:r>
              <a:rPr lang="en" sz="2200">
                <a:solidFill>
                  <a:schemeClr val="dk1"/>
                </a:solidFill>
                <a:latin typeface="Rubik"/>
                <a:ea typeface="Rubik"/>
                <a:cs typeface="Rubik"/>
                <a:sym typeface="Rubik"/>
              </a:rPr>
              <a:t>What do Rohit and Sidharth consider a real engineer to be?</a:t>
            </a:r>
            <a:endParaRPr sz="2200">
              <a:solidFill>
                <a:schemeClr val="dk1"/>
              </a:solidFill>
              <a:latin typeface="Rubik"/>
              <a:ea typeface="Rubik"/>
              <a:cs typeface="Rubik"/>
              <a:sym typeface="Rubik"/>
            </a:endParaRPr>
          </a:p>
        </p:txBody>
      </p:sp>
      <p:cxnSp>
        <p:nvCxnSpPr>
          <p:cNvPr id="35" name="Google Shape;35;p5"/>
          <p:cNvCxnSpPr>
            <a:endCxn id="36" idx="2"/>
          </p:cNvCxnSpPr>
          <p:nvPr/>
        </p:nvCxnSpPr>
        <p:spPr>
          <a:xfrm>
            <a:off x="5029150" y="1801000"/>
            <a:ext cx="0" cy="5651400"/>
          </a:xfrm>
          <a:prstGeom prst="straightConnector1">
            <a:avLst/>
          </a:prstGeom>
          <a:noFill/>
          <a:ln cap="flat" cmpd="sng" w="38100">
            <a:solidFill>
              <a:srgbClr val="F26649"/>
            </a:solidFill>
            <a:prstDash val="solid"/>
            <a:round/>
            <a:headEnd len="med" w="med" type="none"/>
            <a:tailEnd len="med" w="med" type="none"/>
          </a:ln>
        </p:spPr>
      </p:cxnSp>
      <p:sp>
        <p:nvSpPr>
          <p:cNvPr id="37" name="Google Shape;37;p5"/>
          <p:cNvSpPr txBox="1"/>
          <p:nvPr>
            <p:ph idx="1" type="body"/>
          </p:nvPr>
        </p:nvSpPr>
        <p:spPr>
          <a:xfrm>
            <a:off x="320050" y="3503500"/>
            <a:ext cx="4526400" cy="39489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8" name="Google Shape;38;p5"/>
          <p:cNvSpPr txBox="1"/>
          <p:nvPr>
            <p:ph idx="2" type="body"/>
          </p:nvPr>
        </p:nvSpPr>
        <p:spPr>
          <a:xfrm>
            <a:off x="5212075" y="3792663"/>
            <a:ext cx="4526400" cy="3659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9" name="Google Shape;39;p5"/>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2. </a:t>
            </a:r>
            <a:r>
              <a:rPr lang="en" sz="4400">
                <a:solidFill>
                  <a:srgbClr val="FFFFFF"/>
                </a:solidFill>
                <a:latin typeface="Ubuntu Medium"/>
                <a:ea typeface="Ubuntu Medium"/>
                <a:cs typeface="Ubuntu Medium"/>
                <a:sym typeface="Ubuntu Medium"/>
              </a:rPr>
              <a:t>Watch and Respond</a:t>
            </a:r>
            <a:endParaRPr sz="5400">
              <a:solidFill>
                <a:srgbClr val="FFFFFF"/>
              </a:solidFill>
              <a:latin typeface="Ubuntu Medium"/>
              <a:ea typeface="Ubuntu Medium"/>
              <a:cs typeface="Ubuntu Medium"/>
              <a:sym typeface="Ubuntu Medium"/>
            </a:endParaRPr>
          </a:p>
        </p:txBody>
      </p:sp>
      <p:sp>
        <p:nvSpPr>
          <p:cNvPr id="40" name="Google Shape;40;p5"/>
          <p:cNvSpPr/>
          <p:nvPr/>
        </p:nvSpPr>
        <p:spPr>
          <a:xfrm>
            <a:off x="228600" y="1806600"/>
            <a:ext cx="9509700" cy="91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WATCH THE VIDEO</a:t>
            </a:r>
            <a:endParaRPr b="1" sz="2000">
              <a:latin typeface="Ubuntu"/>
              <a:ea typeface="Ubuntu"/>
              <a:cs typeface="Ubuntu"/>
              <a:sym typeface="Ubuntu"/>
            </a:endParaRPr>
          </a:p>
        </p:txBody>
      </p:sp>
      <p:sp>
        <p:nvSpPr>
          <p:cNvPr id="42" name="Google Shape;42;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1 1">
  <p:cSld name="CUSTOM_1_1_2_1_2_1">
    <p:spTree>
      <p:nvGrpSpPr>
        <p:cNvPr id="43" name="Shape 43"/>
        <p:cNvGrpSpPr/>
        <p:nvPr/>
      </p:nvGrpSpPr>
      <p:grpSpPr>
        <a:xfrm>
          <a:off x="0" y="0"/>
          <a:ext cx="0" cy="0"/>
          <a:chOff x="0" y="0"/>
          <a:chExt cx="0" cy="0"/>
        </a:xfrm>
      </p:grpSpPr>
      <p:sp>
        <p:nvSpPr>
          <p:cNvPr id="44" name="Google Shape;44;p6"/>
          <p:cNvSpPr txBox="1"/>
          <p:nvPr/>
        </p:nvSpPr>
        <p:spPr>
          <a:xfrm>
            <a:off x="5120650" y="2606048"/>
            <a:ext cx="4709100" cy="914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What have the brothers learned since starting their business?</a:t>
            </a:r>
            <a:endParaRPr sz="2200">
              <a:solidFill>
                <a:schemeClr val="dk1"/>
              </a:solidFill>
              <a:latin typeface="Rubik"/>
              <a:ea typeface="Rubik"/>
              <a:cs typeface="Rubik"/>
              <a:sym typeface="Rubik"/>
            </a:endParaRPr>
          </a:p>
        </p:txBody>
      </p:sp>
      <p:sp>
        <p:nvSpPr>
          <p:cNvPr id="45" name="Google Shape;45;p6"/>
          <p:cNvSpPr txBox="1"/>
          <p:nvPr/>
        </p:nvSpPr>
        <p:spPr>
          <a:xfrm>
            <a:off x="228600" y="2606042"/>
            <a:ext cx="4800600" cy="1150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 </a:t>
            </a:r>
            <a:r>
              <a:rPr lang="en" sz="2200">
                <a:solidFill>
                  <a:schemeClr val="dk1"/>
                </a:solidFill>
                <a:latin typeface="Rubik"/>
                <a:ea typeface="Rubik"/>
                <a:cs typeface="Rubik"/>
                <a:sym typeface="Rubik"/>
              </a:rPr>
              <a:t>Where did Rohit and Sidharth find a need in their community? Explain.</a:t>
            </a:r>
            <a:endParaRPr sz="2200">
              <a:solidFill>
                <a:schemeClr val="dk1"/>
              </a:solidFill>
              <a:latin typeface="Rubik"/>
              <a:ea typeface="Rubik"/>
              <a:cs typeface="Rubik"/>
              <a:sym typeface="Rubik"/>
            </a:endParaRPr>
          </a:p>
        </p:txBody>
      </p:sp>
      <p:cxnSp>
        <p:nvCxnSpPr>
          <p:cNvPr id="46" name="Google Shape;46;p6"/>
          <p:cNvCxnSpPr>
            <a:endCxn id="47" idx="2"/>
          </p:cNvCxnSpPr>
          <p:nvPr/>
        </p:nvCxnSpPr>
        <p:spPr>
          <a:xfrm>
            <a:off x="5029150" y="1801150"/>
            <a:ext cx="0" cy="5651400"/>
          </a:xfrm>
          <a:prstGeom prst="straightConnector1">
            <a:avLst/>
          </a:prstGeom>
          <a:noFill/>
          <a:ln cap="flat" cmpd="sng" w="38100">
            <a:solidFill>
              <a:srgbClr val="F26649"/>
            </a:solidFill>
            <a:prstDash val="solid"/>
            <a:round/>
            <a:headEnd len="med" w="med" type="none"/>
            <a:tailEnd len="med" w="med" type="none"/>
          </a:ln>
        </p:spPr>
      </p:cxnSp>
      <p:sp>
        <p:nvSpPr>
          <p:cNvPr id="48" name="Google Shape;48;p6"/>
          <p:cNvSpPr txBox="1"/>
          <p:nvPr>
            <p:ph idx="1" type="body"/>
          </p:nvPr>
        </p:nvSpPr>
        <p:spPr>
          <a:xfrm>
            <a:off x="320050" y="3520150"/>
            <a:ext cx="4526400" cy="39324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9" name="Google Shape;49;p6"/>
          <p:cNvSpPr txBox="1"/>
          <p:nvPr>
            <p:ph idx="2" type="body"/>
          </p:nvPr>
        </p:nvSpPr>
        <p:spPr>
          <a:xfrm>
            <a:off x="5212075" y="3520150"/>
            <a:ext cx="4526400" cy="39324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0" name="Google Shape;50;p6"/>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3</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Read and Reflect</a:t>
            </a:r>
            <a:endParaRPr sz="5400">
              <a:solidFill>
                <a:srgbClr val="FFFFFF"/>
              </a:solidFill>
              <a:latin typeface="Ubuntu Medium"/>
              <a:ea typeface="Ubuntu Medium"/>
              <a:cs typeface="Ubuntu Medium"/>
              <a:sym typeface="Ubuntu Medium"/>
            </a:endParaRPr>
          </a:p>
        </p:txBody>
      </p:sp>
      <p:sp>
        <p:nvSpPr>
          <p:cNvPr id="51" name="Google Shape;51;p6"/>
          <p:cNvSpPr/>
          <p:nvPr/>
        </p:nvSpPr>
        <p:spPr>
          <a:xfrm>
            <a:off x="228600" y="1806600"/>
            <a:ext cx="9509700" cy="91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READ OR LISTEN TO THE ARTICLE</a:t>
            </a:r>
            <a:endParaRPr b="1" sz="2000">
              <a:latin typeface="Ubuntu"/>
              <a:ea typeface="Ubuntu"/>
              <a:cs typeface="Ubuntu"/>
              <a:sym typeface="Ubuntu"/>
            </a:endParaRPr>
          </a:p>
        </p:txBody>
      </p:sp>
      <p:sp>
        <p:nvSpPr>
          <p:cNvPr id="53" name="Google Shape;53;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1">
  <p:cSld name="CUSTOM_1_1_2_1_2_2">
    <p:spTree>
      <p:nvGrpSpPr>
        <p:cNvPr id="54" name="Shape 54"/>
        <p:cNvGrpSpPr/>
        <p:nvPr/>
      </p:nvGrpSpPr>
      <p:grpSpPr>
        <a:xfrm>
          <a:off x="0" y="0"/>
          <a:ext cx="0" cy="0"/>
          <a:chOff x="0" y="0"/>
          <a:chExt cx="0" cy="0"/>
        </a:xfrm>
      </p:grpSpPr>
      <p:sp>
        <p:nvSpPr>
          <p:cNvPr id="55" name="Google Shape;55;p7"/>
          <p:cNvSpPr/>
          <p:nvPr/>
        </p:nvSpPr>
        <p:spPr>
          <a:xfrm>
            <a:off x="320050" y="1514100"/>
            <a:ext cx="9418200" cy="5892600"/>
          </a:xfrm>
          <a:prstGeom prst="rect">
            <a:avLst/>
          </a:prstGeom>
          <a:noFill/>
          <a:ln cap="flat" cmpd="sng" w="38100">
            <a:solidFill>
              <a:srgbClr val="F2664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chemeClr val="dk1"/>
              </a:solidFill>
              <a:latin typeface="Lato"/>
              <a:ea typeface="Lato"/>
              <a:cs typeface="Lato"/>
              <a:sym typeface="Lato"/>
            </a:endParaRPr>
          </a:p>
          <a:p>
            <a:pPr indent="0" lvl="0" marL="0" rtl="0" algn="l">
              <a:spcBef>
                <a:spcPts val="0"/>
              </a:spcBef>
              <a:spcAft>
                <a:spcPts val="0"/>
              </a:spcAft>
              <a:buNone/>
            </a:pPr>
            <a:r>
              <a:t/>
            </a:r>
            <a:endParaRPr/>
          </a:p>
        </p:txBody>
      </p:sp>
      <p:sp>
        <p:nvSpPr>
          <p:cNvPr id="56" name="Google Shape;56;p7"/>
          <p:cNvSpPr txBox="1"/>
          <p:nvPr/>
        </p:nvSpPr>
        <p:spPr>
          <a:xfrm>
            <a:off x="502925" y="1874520"/>
            <a:ext cx="9144000" cy="4435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Light"/>
                <a:ea typeface="Rubik Light"/>
                <a:cs typeface="Rubik Light"/>
                <a:sym typeface="Rubik Light"/>
              </a:rPr>
              <a:t>Read the “Supply Cost &amp; Unit Rate” box in the </a:t>
            </a:r>
            <a:r>
              <a:rPr b="1" lang="en" sz="2200" u="sng">
                <a:solidFill>
                  <a:schemeClr val="dk1"/>
                </a:solidFill>
                <a:latin typeface="Rubik"/>
                <a:ea typeface="Rubik"/>
                <a:cs typeface="Rubik"/>
                <a:sym typeface="Rubik"/>
              </a:rPr>
              <a:t>article</a:t>
            </a:r>
            <a:r>
              <a:rPr lang="en" sz="2200">
                <a:solidFill>
                  <a:schemeClr val="dk1"/>
                </a:solidFill>
                <a:latin typeface="Rubik Light"/>
                <a:ea typeface="Rubik Light"/>
                <a:cs typeface="Rubik Light"/>
                <a:sym typeface="Rubik Light"/>
              </a:rPr>
              <a:t>.</a:t>
            </a:r>
            <a:endParaRPr sz="2200">
              <a:solidFill>
                <a:schemeClr val="dk1"/>
              </a:solidFill>
              <a:highlight>
                <a:schemeClr val="lt1"/>
              </a:highlight>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highlight>
                <a:schemeClr val="lt1"/>
              </a:highlight>
              <a:latin typeface="Rubik Light"/>
              <a:ea typeface="Rubik Light"/>
              <a:cs typeface="Rubik Light"/>
              <a:sym typeface="Rubik Light"/>
            </a:endParaRPr>
          </a:p>
          <a:p>
            <a:pPr indent="0" lvl="0" marL="0" rtl="0" algn="l">
              <a:spcBef>
                <a:spcPts val="0"/>
              </a:spcBef>
              <a:spcAft>
                <a:spcPts val="0"/>
              </a:spcAft>
              <a:buNone/>
            </a:pPr>
            <a:r>
              <a:rPr lang="en" sz="2200">
                <a:solidFill>
                  <a:schemeClr val="dk1"/>
                </a:solidFill>
                <a:latin typeface="Rubik Light"/>
                <a:ea typeface="Rubik Light"/>
                <a:cs typeface="Rubik Light"/>
                <a:sym typeface="Rubik Light"/>
              </a:rPr>
              <a:t>Then, read and answer the “Your Turn” questions. Submit your answers on the answer sheet provided by your teacher. Your teacher may also assign you an additional skills sheet for more practice.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Ask your teacher for your answer sheet!</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Light"/>
              <a:ea typeface="Rubik Light"/>
              <a:cs typeface="Rubik Light"/>
              <a:sym typeface="Rubik Light"/>
            </a:endParaRPr>
          </a:p>
          <a:p>
            <a:pPr indent="0" lvl="0" marL="45720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p:txBody>
      </p:sp>
      <p:sp>
        <p:nvSpPr>
          <p:cNvPr id="57" name="Google Shape;57;p7"/>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4. </a:t>
            </a:r>
            <a:r>
              <a:rPr lang="en" sz="4400">
                <a:solidFill>
                  <a:srgbClr val="FFFFFF"/>
                </a:solidFill>
                <a:latin typeface="Ubuntu Medium"/>
                <a:ea typeface="Ubuntu Medium"/>
                <a:cs typeface="Ubuntu Medium"/>
                <a:sym typeface="Ubuntu Medium"/>
              </a:rPr>
              <a:t>Your Turn</a:t>
            </a:r>
            <a:endParaRPr sz="5400">
              <a:solidFill>
                <a:srgbClr val="FFFFFF"/>
              </a:solidFill>
              <a:latin typeface="Ubuntu Medium"/>
              <a:ea typeface="Ubuntu Medium"/>
              <a:cs typeface="Ubuntu Medium"/>
              <a:sym typeface="Ubuntu Medium"/>
            </a:endParaRPr>
          </a:p>
        </p:txBody>
      </p:sp>
      <p:sp>
        <p:nvSpPr>
          <p:cNvPr id="58" name="Google Shape;58;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59" name="Google Shape;59;p7"/>
          <p:cNvPicPr preferRelativeResize="0"/>
          <p:nvPr/>
        </p:nvPicPr>
        <p:blipFill>
          <a:blip r:embed="rId2">
            <a:alphaModFix/>
          </a:blip>
          <a:stretch>
            <a:fillRect/>
          </a:stretch>
        </p:blipFill>
        <p:spPr>
          <a:xfrm>
            <a:off x="6187275" y="5282125"/>
            <a:ext cx="3343275" cy="1924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p:cSld name="CUSTOM_1_1_2_1_2_4_1_1_1_2">
    <p:spTree>
      <p:nvGrpSpPr>
        <p:cNvPr id="60" name="Shape 60"/>
        <p:cNvGrpSpPr/>
        <p:nvPr/>
      </p:nvGrpSpPr>
      <p:grpSpPr>
        <a:xfrm>
          <a:off x="0" y="0"/>
          <a:ext cx="0" cy="0"/>
          <a:chOff x="0" y="0"/>
          <a:chExt cx="0" cy="0"/>
        </a:xfrm>
      </p:grpSpPr>
      <p:sp>
        <p:nvSpPr>
          <p:cNvPr id="61" name="Google Shape;61;p8"/>
          <p:cNvSpPr txBox="1"/>
          <p:nvPr/>
        </p:nvSpPr>
        <p:spPr>
          <a:xfrm>
            <a:off x="228600" y="3133175"/>
            <a:ext cx="9509700" cy="4548000"/>
          </a:xfrm>
          <a:prstGeom prst="rect">
            <a:avLst/>
          </a:prstGeom>
          <a:solidFill>
            <a:srgbClr val="FFFFFF"/>
          </a:solid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ubik"/>
              <a:buChar char="●"/>
            </a:pPr>
            <a:r>
              <a:rPr lang="en" sz="2200">
                <a:solidFill>
                  <a:schemeClr val="dk1"/>
                </a:solidFill>
                <a:highlight>
                  <a:schemeClr val="lt1"/>
                </a:highlight>
                <a:latin typeface="Rubik"/>
                <a:ea typeface="Rubik"/>
                <a:cs typeface="Rubik"/>
                <a:sym typeface="Rubik"/>
              </a:rPr>
              <a:t>Find and list bulk prices of items that you use every day, such as pencils, bottled drinks, and more. Then calculate the unit price of at least 3 of the items.</a:t>
            </a:r>
            <a:endParaRPr sz="2200">
              <a:solidFill>
                <a:schemeClr val="dk1"/>
              </a:solidFill>
              <a:highlight>
                <a:schemeClr val="lt1"/>
              </a:highlight>
              <a:latin typeface="Rubik"/>
              <a:ea typeface="Rubik"/>
              <a:cs typeface="Rubik"/>
              <a:sym typeface="Rubik"/>
            </a:endParaRPr>
          </a:p>
          <a:p>
            <a:pPr indent="0" lvl="0" marL="457200" rtl="0" algn="l">
              <a:spcBef>
                <a:spcPts val="0"/>
              </a:spcBef>
              <a:spcAft>
                <a:spcPts val="0"/>
              </a:spcAft>
              <a:buNone/>
            </a:pPr>
            <a:r>
              <a:t/>
            </a:r>
            <a:endParaRPr sz="2200">
              <a:solidFill>
                <a:schemeClr val="dk1"/>
              </a:solidFill>
              <a:highlight>
                <a:schemeClr val="lt1"/>
              </a:highlight>
              <a:latin typeface="Rubik"/>
              <a:ea typeface="Rubik"/>
              <a:cs typeface="Rubik"/>
              <a:sym typeface="Rubik"/>
            </a:endParaRPr>
          </a:p>
          <a:p>
            <a:pPr indent="-368300" lvl="0" marL="457200" rtl="0" algn="l">
              <a:spcBef>
                <a:spcPts val="0"/>
              </a:spcBef>
              <a:spcAft>
                <a:spcPts val="0"/>
              </a:spcAft>
              <a:buClr>
                <a:schemeClr val="dk1"/>
              </a:buClr>
              <a:buSzPts val="2200"/>
              <a:buFont typeface="Rubik"/>
              <a:buChar char="●"/>
            </a:pPr>
            <a:r>
              <a:rPr lang="en" sz="2200">
                <a:solidFill>
                  <a:schemeClr val="dk1"/>
                </a:solidFill>
                <a:highlight>
                  <a:schemeClr val="lt1"/>
                </a:highlight>
                <a:latin typeface="Rubik"/>
                <a:ea typeface="Rubik"/>
                <a:cs typeface="Rubik"/>
                <a:sym typeface="Rubik"/>
              </a:rPr>
              <a:t>Design your own robot and submit your entry to </a:t>
            </a:r>
            <a:r>
              <a:rPr i="1" lang="en" sz="2200">
                <a:solidFill>
                  <a:schemeClr val="dk1"/>
                </a:solidFill>
                <a:highlight>
                  <a:schemeClr val="lt1"/>
                </a:highlight>
                <a:latin typeface="Rubik"/>
                <a:ea typeface="Rubik"/>
                <a:cs typeface="Rubik"/>
                <a:sym typeface="Rubik"/>
              </a:rPr>
              <a:t>MATH</a:t>
            </a:r>
            <a:r>
              <a:rPr lang="en" sz="2200">
                <a:solidFill>
                  <a:schemeClr val="dk1"/>
                </a:solidFill>
                <a:highlight>
                  <a:schemeClr val="lt1"/>
                </a:highlight>
                <a:latin typeface="Rubik"/>
                <a:ea typeface="Rubik"/>
                <a:cs typeface="Rubik"/>
                <a:sym typeface="Rubik"/>
              </a:rPr>
              <a:t>’s “Build Your Bot!” </a:t>
            </a:r>
            <a:r>
              <a:rPr b="1" lang="en" sz="2200" u="sng">
                <a:solidFill>
                  <a:schemeClr val="dk1"/>
                </a:solidFill>
                <a:highlight>
                  <a:schemeClr val="lt1"/>
                </a:highlight>
                <a:latin typeface="Rubik"/>
                <a:ea typeface="Rubik"/>
                <a:cs typeface="Rubik"/>
                <a:sym typeface="Rubik"/>
              </a:rPr>
              <a:t>contest</a:t>
            </a:r>
            <a:r>
              <a:rPr lang="en" sz="2200">
                <a:solidFill>
                  <a:schemeClr val="dk1"/>
                </a:solidFill>
                <a:highlight>
                  <a:schemeClr val="lt1"/>
                </a:highlight>
                <a:latin typeface="Rubik"/>
                <a:ea typeface="Rubik"/>
                <a:cs typeface="Rubik"/>
                <a:sym typeface="Rubik"/>
              </a:rPr>
              <a:t> for a chance to win one of three Trashbots kits! Learn more about the contest rules and get the complete submission guidelines here.</a:t>
            </a:r>
            <a:endParaRPr sz="2200">
              <a:solidFill>
                <a:schemeClr val="dk1"/>
              </a:solidFill>
              <a:latin typeface="Rubik"/>
              <a:ea typeface="Rubik"/>
              <a:cs typeface="Rubik"/>
              <a:sym typeface="Rubik"/>
            </a:endParaRPr>
          </a:p>
        </p:txBody>
      </p:sp>
      <p:sp>
        <p:nvSpPr>
          <p:cNvPr id="62" name="Google Shape;62;p8"/>
          <p:cNvSpPr txBox="1"/>
          <p:nvPr/>
        </p:nvSpPr>
        <p:spPr>
          <a:xfrm>
            <a:off x="228600" y="1828800"/>
            <a:ext cx="96012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Pick and complete one of the learning journeys. Then share something you learned or attach a picture of your work on the next slide!</a:t>
            </a:r>
            <a:endParaRPr sz="2200">
              <a:solidFill>
                <a:schemeClr val="dk1"/>
              </a:solidFill>
              <a:latin typeface="Rubik Light"/>
              <a:ea typeface="Rubik Light"/>
              <a:cs typeface="Rubik Light"/>
              <a:sym typeface="Rubik Light"/>
            </a:endParaRPr>
          </a:p>
        </p:txBody>
      </p:sp>
      <p:sp>
        <p:nvSpPr>
          <p:cNvPr id="63" name="Google Shape;63;p8"/>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5</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Continue the Learning Journey</a:t>
            </a:r>
            <a:endParaRPr sz="5400">
              <a:solidFill>
                <a:srgbClr val="FFFFFF"/>
              </a:solidFill>
              <a:latin typeface="Ubuntu Medium"/>
              <a:ea typeface="Ubuntu Medium"/>
              <a:cs typeface="Ubuntu Medium"/>
              <a:sym typeface="Ubuntu Medium"/>
            </a:endParaRPr>
          </a:p>
        </p:txBody>
      </p:sp>
      <p:sp>
        <p:nvSpPr>
          <p:cNvPr id="64" name="Google Shape;64;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1 1">
  <p:cSld name="CUSTOM_1_1_2_1_2_4_1_1_1_2_1_1">
    <p:spTree>
      <p:nvGrpSpPr>
        <p:cNvPr id="65" name="Shape 65"/>
        <p:cNvGrpSpPr/>
        <p:nvPr/>
      </p:nvGrpSpPr>
      <p:grpSpPr>
        <a:xfrm>
          <a:off x="0" y="0"/>
          <a:ext cx="0" cy="0"/>
          <a:chOff x="0" y="0"/>
          <a:chExt cx="0" cy="0"/>
        </a:xfrm>
      </p:grpSpPr>
      <p:grpSp>
        <p:nvGrpSpPr>
          <p:cNvPr id="66" name="Google Shape;66;p9"/>
          <p:cNvGrpSpPr/>
          <p:nvPr/>
        </p:nvGrpSpPr>
        <p:grpSpPr>
          <a:xfrm>
            <a:off x="5211900" y="2812302"/>
            <a:ext cx="4541750" cy="4639593"/>
            <a:chOff x="5211900" y="4023350"/>
            <a:chExt cx="4541750" cy="3434700"/>
          </a:xfrm>
        </p:grpSpPr>
        <p:grpSp>
          <p:nvGrpSpPr>
            <p:cNvPr id="67" name="Google Shape;67;p9"/>
            <p:cNvGrpSpPr/>
            <p:nvPr/>
          </p:nvGrpSpPr>
          <p:grpSpPr>
            <a:xfrm>
              <a:off x="5211900" y="4038600"/>
              <a:ext cx="4541750" cy="3419450"/>
              <a:chOff x="5211900" y="4038600"/>
              <a:chExt cx="4541750" cy="3419450"/>
            </a:xfrm>
          </p:grpSpPr>
          <p:cxnSp>
            <p:nvCxnSpPr>
              <p:cNvPr id="68" name="Google Shape;68;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69" name="Google Shape;69;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70" name="Google Shape;70;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Ubuntu Medium"/>
                  <a:ea typeface="Ubuntu Medium"/>
                  <a:cs typeface="Ubuntu Medium"/>
                  <a:sym typeface="Ubuntu Medium"/>
                </a:rPr>
                <a:t>PLACE YOUR PHOTO HERE!</a:t>
              </a:r>
              <a:endParaRPr sz="2200">
                <a:latin typeface="Ubuntu Medium"/>
                <a:ea typeface="Ubuntu Medium"/>
                <a:cs typeface="Ubuntu Medium"/>
                <a:sym typeface="Ubuntu Medium"/>
              </a:endParaRPr>
            </a:p>
          </p:txBody>
        </p:sp>
      </p:grpSp>
      <p:sp>
        <p:nvSpPr>
          <p:cNvPr id="71" name="Google Shape;71;p9"/>
          <p:cNvSpPr txBox="1"/>
          <p:nvPr>
            <p:ph idx="1" type="body"/>
          </p:nvPr>
        </p:nvSpPr>
        <p:spPr>
          <a:xfrm>
            <a:off x="320050" y="2807200"/>
            <a:ext cx="4526400" cy="46452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72" name="Google Shape;72;p9">
            <a:hlinkClick r:id="rId2"/>
          </p:cNvPr>
          <p:cNvSpPr/>
          <p:nvPr/>
        </p:nvSpPr>
        <p:spPr>
          <a:xfrm>
            <a:off x="9085375" y="2807208"/>
            <a:ext cx="640200" cy="640200"/>
          </a:xfrm>
          <a:prstGeom prst="ellipse">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Ubuntu"/>
                <a:ea typeface="Ubuntu"/>
                <a:cs typeface="Ubuntu"/>
                <a:sym typeface="Ubuntu"/>
              </a:rPr>
              <a:t>?</a:t>
            </a:r>
            <a:endParaRPr b="1" sz="2900">
              <a:latin typeface="Ubuntu"/>
              <a:ea typeface="Ubuntu"/>
              <a:cs typeface="Ubuntu"/>
              <a:sym typeface="Ubuntu"/>
            </a:endParaRPr>
          </a:p>
        </p:txBody>
      </p:sp>
      <p:cxnSp>
        <p:nvCxnSpPr>
          <p:cNvPr id="73" name="Google Shape;73;p9"/>
          <p:cNvCxnSpPr/>
          <p:nvPr/>
        </p:nvCxnSpPr>
        <p:spPr>
          <a:xfrm>
            <a:off x="5029150" y="1801000"/>
            <a:ext cx="0" cy="5651400"/>
          </a:xfrm>
          <a:prstGeom prst="straightConnector1">
            <a:avLst/>
          </a:prstGeom>
          <a:noFill/>
          <a:ln cap="flat" cmpd="sng" w="38100">
            <a:solidFill>
              <a:srgbClr val="F26649"/>
            </a:solidFill>
            <a:prstDash val="solid"/>
            <a:round/>
            <a:headEnd len="med" w="med" type="none"/>
            <a:tailEnd len="med" w="med" type="none"/>
          </a:ln>
        </p:spPr>
      </p:cxnSp>
      <p:sp>
        <p:nvSpPr>
          <p:cNvPr id="74" name="Google Shape;74;p9"/>
          <p:cNvSpPr txBox="1"/>
          <p:nvPr/>
        </p:nvSpPr>
        <p:spPr>
          <a:xfrm>
            <a:off x="228600" y="1828800"/>
            <a:ext cx="95097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Which learning journey did you pick? Share something you learned or attach a picture of your work.</a:t>
            </a:r>
            <a:endParaRPr sz="2200">
              <a:solidFill>
                <a:schemeClr val="dk1"/>
              </a:solidFill>
              <a:latin typeface="Rubik Light"/>
              <a:ea typeface="Rubik Light"/>
              <a:cs typeface="Rubik Light"/>
              <a:sym typeface="Rubik Light"/>
            </a:endParaRPr>
          </a:p>
        </p:txBody>
      </p:sp>
      <p:sp>
        <p:nvSpPr>
          <p:cNvPr id="75" name="Google Shape;75;p9"/>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6. </a:t>
            </a:r>
            <a:r>
              <a:rPr lang="en" sz="4400">
                <a:solidFill>
                  <a:srgbClr val="FFFFFF"/>
                </a:solidFill>
                <a:latin typeface="Ubuntu Medium"/>
                <a:ea typeface="Ubuntu Medium"/>
                <a:cs typeface="Ubuntu Medium"/>
                <a:sym typeface="Ubuntu Medium"/>
              </a:rPr>
              <a:t>Share and Show</a:t>
            </a:r>
            <a:endParaRPr sz="5400">
              <a:solidFill>
                <a:srgbClr val="FFFFFF"/>
              </a:solidFill>
              <a:latin typeface="Ubuntu Medium"/>
              <a:ea typeface="Ubuntu Medium"/>
              <a:cs typeface="Ubuntu Medium"/>
              <a:sym typeface="Ubuntu Medium"/>
            </a:endParaRPr>
          </a:p>
        </p:txBody>
      </p:sp>
      <p:sp>
        <p:nvSpPr>
          <p:cNvPr id="76" name="Google Shape;76;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77" name="Shape 77"/>
        <p:cNvGrpSpPr/>
        <p:nvPr/>
      </p:nvGrpSpPr>
      <p:grpSpPr>
        <a:xfrm>
          <a:off x="0" y="0"/>
          <a:ext cx="0" cy="0"/>
          <a:chOff x="0" y="0"/>
          <a:chExt cx="0" cy="0"/>
        </a:xfrm>
      </p:grpSpPr>
      <p:sp>
        <p:nvSpPr>
          <p:cNvPr id="78" name="Google Shape;78;p10"/>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9" name="Google Shape;79;p10"/>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0" name="Google Shape;80;p1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ubik"/>
              <a:buNone/>
              <a:defRPr sz="2800">
                <a:latin typeface="Rubik"/>
                <a:ea typeface="Rubik"/>
                <a:cs typeface="Rubik"/>
                <a:sym typeface="Rubik"/>
              </a:defRPr>
            </a:lvl1pPr>
            <a:lvl2pPr lvl="1">
              <a:spcBef>
                <a:spcPts val="0"/>
              </a:spcBef>
              <a:spcAft>
                <a:spcPts val="0"/>
              </a:spcAft>
              <a:buSzPts val="2800"/>
              <a:buFont typeface="Rubik"/>
              <a:buNone/>
              <a:defRPr sz="2800">
                <a:latin typeface="Rubik"/>
                <a:ea typeface="Rubik"/>
                <a:cs typeface="Rubik"/>
                <a:sym typeface="Rubik"/>
              </a:defRPr>
            </a:lvl2pPr>
            <a:lvl3pPr lvl="2">
              <a:spcBef>
                <a:spcPts val="0"/>
              </a:spcBef>
              <a:spcAft>
                <a:spcPts val="0"/>
              </a:spcAft>
              <a:buSzPts val="2800"/>
              <a:buFont typeface="Rubik"/>
              <a:buNone/>
              <a:defRPr sz="2800">
                <a:latin typeface="Rubik"/>
                <a:ea typeface="Rubik"/>
                <a:cs typeface="Rubik"/>
                <a:sym typeface="Rubik"/>
              </a:defRPr>
            </a:lvl3pPr>
            <a:lvl4pPr lvl="3">
              <a:spcBef>
                <a:spcPts val="0"/>
              </a:spcBef>
              <a:spcAft>
                <a:spcPts val="0"/>
              </a:spcAft>
              <a:buSzPts val="2800"/>
              <a:buFont typeface="Rubik"/>
              <a:buNone/>
              <a:defRPr sz="2800">
                <a:latin typeface="Rubik"/>
                <a:ea typeface="Rubik"/>
                <a:cs typeface="Rubik"/>
                <a:sym typeface="Rubik"/>
              </a:defRPr>
            </a:lvl4pPr>
            <a:lvl5pPr lvl="4">
              <a:spcBef>
                <a:spcPts val="0"/>
              </a:spcBef>
              <a:spcAft>
                <a:spcPts val="0"/>
              </a:spcAft>
              <a:buSzPts val="2800"/>
              <a:buFont typeface="Rubik"/>
              <a:buNone/>
              <a:defRPr sz="2800">
                <a:latin typeface="Rubik"/>
                <a:ea typeface="Rubik"/>
                <a:cs typeface="Rubik"/>
                <a:sym typeface="Rubik"/>
              </a:defRPr>
            </a:lvl5pPr>
            <a:lvl6pPr lvl="5">
              <a:spcBef>
                <a:spcPts val="0"/>
              </a:spcBef>
              <a:spcAft>
                <a:spcPts val="0"/>
              </a:spcAft>
              <a:buSzPts val="2800"/>
              <a:buFont typeface="Rubik"/>
              <a:buNone/>
              <a:defRPr sz="2800">
                <a:latin typeface="Rubik"/>
                <a:ea typeface="Rubik"/>
                <a:cs typeface="Rubik"/>
                <a:sym typeface="Rubik"/>
              </a:defRPr>
            </a:lvl6pPr>
            <a:lvl7pPr lvl="6">
              <a:spcBef>
                <a:spcPts val="0"/>
              </a:spcBef>
              <a:spcAft>
                <a:spcPts val="0"/>
              </a:spcAft>
              <a:buSzPts val="2800"/>
              <a:buFont typeface="Rubik"/>
              <a:buNone/>
              <a:defRPr sz="2800">
                <a:latin typeface="Rubik"/>
                <a:ea typeface="Rubik"/>
                <a:cs typeface="Rubik"/>
                <a:sym typeface="Rubik"/>
              </a:defRPr>
            </a:lvl7pPr>
            <a:lvl8pPr lvl="7">
              <a:spcBef>
                <a:spcPts val="0"/>
              </a:spcBef>
              <a:spcAft>
                <a:spcPts val="0"/>
              </a:spcAft>
              <a:buSzPts val="2800"/>
              <a:buFont typeface="Rubik"/>
              <a:buNone/>
              <a:defRPr sz="2800">
                <a:latin typeface="Rubik"/>
                <a:ea typeface="Rubik"/>
                <a:cs typeface="Rubik"/>
                <a:sym typeface="Rubik"/>
              </a:defRPr>
            </a:lvl8pPr>
            <a:lvl9pPr lvl="8">
              <a:spcBef>
                <a:spcPts val="0"/>
              </a:spcBef>
              <a:spcAft>
                <a:spcPts val="0"/>
              </a:spcAft>
              <a:buSzPts val="2800"/>
              <a:buFont typeface="Rubik"/>
              <a:buNone/>
              <a:defRPr sz="2800">
                <a:latin typeface="Rubik"/>
                <a:ea typeface="Rubik"/>
                <a:cs typeface="Rubik"/>
                <a:sym typeface="Rubik"/>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ubik"/>
              <a:buChar char="●"/>
              <a:defRPr sz="1800">
                <a:latin typeface="Rubik"/>
                <a:ea typeface="Rubik"/>
                <a:cs typeface="Rubik"/>
                <a:sym typeface="Rubik"/>
              </a:defRPr>
            </a:lvl1pPr>
            <a:lvl2pPr indent="-317500" lvl="1" marL="914400">
              <a:lnSpc>
                <a:spcPct val="115000"/>
              </a:lnSpc>
              <a:spcBef>
                <a:spcPts val="1600"/>
              </a:spcBef>
              <a:spcAft>
                <a:spcPts val="0"/>
              </a:spcAft>
              <a:buSzPts val="1400"/>
              <a:buFont typeface="Rubik"/>
              <a:buChar char="○"/>
              <a:defRPr>
                <a:latin typeface="Rubik"/>
                <a:ea typeface="Rubik"/>
                <a:cs typeface="Rubik"/>
                <a:sym typeface="Rubik"/>
              </a:defRPr>
            </a:lvl2pPr>
            <a:lvl3pPr indent="-317500" lvl="2" marL="1371600">
              <a:lnSpc>
                <a:spcPct val="115000"/>
              </a:lnSpc>
              <a:spcBef>
                <a:spcPts val="1600"/>
              </a:spcBef>
              <a:spcAft>
                <a:spcPts val="0"/>
              </a:spcAft>
              <a:buSzPts val="1400"/>
              <a:buFont typeface="Rubik"/>
              <a:buChar char="■"/>
              <a:defRPr>
                <a:latin typeface="Rubik"/>
                <a:ea typeface="Rubik"/>
                <a:cs typeface="Rubik"/>
                <a:sym typeface="Rubik"/>
              </a:defRPr>
            </a:lvl3pPr>
            <a:lvl4pPr indent="-317500" lvl="3" marL="1828800">
              <a:lnSpc>
                <a:spcPct val="115000"/>
              </a:lnSpc>
              <a:spcBef>
                <a:spcPts val="1600"/>
              </a:spcBef>
              <a:spcAft>
                <a:spcPts val="0"/>
              </a:spcAft>
              <a:buSzPts val="1400"/>
              <a:buFont typeface="Rubik"/>
              <a:buChar char="●"/>
              <a:defRPr>
                <a:latin typeface="Rubik"/>
                <a:ea typeface="Rubik"/>
                <a:cs typeface="Rubik"/>
                <a:sym typeface="Rubik"/>
              </a:defRPr>
            </a:lvl4pPr>
            <a:lvl5pPr indent="-317500" lvl="4" marL="2286000">
              <a:lnSpc>
                <a:spcPct val="115000"/>
              </a:lnSpc>
              <a:spcBef>
                <a:spcPts val="1600"/>
              </a:spcBef>
              <a:spcAft>
                <a:spcPts val="0"/>
              </a:spcAft>
              <a:buSzPts val="1400"/>
              <a:buFont typeface="Rubik"/>
              <a:buChar char="○"/>
              <a:defRPr>
                <a:latin typeface="Rubik"/>
                <a:ea typeface="Rubik"/>
                <a:cs typeface="Rubik"/>
                <a:sym typeface="Rubik"/>
              </a:defRPr>
            </a:lvl5pPr>
            <a:lvl6pPr indent="-317500" lvl="5" marL="2743200">
              <a:lnSpc>
                <a:spcPct val="115000"/>
              </a:lnSpc>
              <a:spcBef>
                <a:spcPts val="1600"/>
              </a:spcBef>
              <a:spcAft>
                <a:spcPts val="0"/>
              </a:spcAft>
              <a:buSzPts val="1400"/>
              <a:buFont typeface="Rubik"/>
              <a:buChar char="■"/>
              <a:defRPr>
                <a:latin typeface="Rubik"/>
                <a:ea typeface="Rubik"/>
                <a:cs typeface="Rubik"/>
                <a:sym typeface="Rubik"/>
              </a:defRPr>
            </a:lvl6pPr>
            <a:lvl7pPr indent="-317500" lvl="6" marL="3200400">
              <a:lnSpc>
                <a:spcPct val="115000"/>
              </a:lnSpc>
              <a:spcBef>
                <a:spcPts val="1600"/>
              </a:spcBef>
              <a:spcAft>
                <a:spcPts val="0"/>
              </a:spcAft>
              <a:buSzPts val="1400"/>
              <a:buFont typeface="Rubik"/>
              <a:buChar char="●"/>
              <a:defRPr>
                <a:latin typeface="Rubik"/>
                <a:ea typeface="Rubik"/>
                <a:cs typeface="Rubik"/>
                <a:sym typeface="Rubik"/>
              </a:defRPr>
            </a:lvl7pPr>
            <a:lvl8pPr indent="-317500" lvl="7" marL="3657600">
              <a:lnSpc>
                <a:spcPct val="115000"/>
              </a:lnSpc>
              <a:spcBef>
                <a:spcPts val="1600"/>
              </a:spcBef>
              <a:spcAft>
                <a:spcPts val="0"/>
              </a:spcAft>
              <a:buSzPts val="1400"/>
              <a:buFont typeface="Rubik"/>
              <a:buChar char="○"/>
              <a:defRPr>
                <a:latin typeface="Rubik"/>
                <a:ea typeface="Rubik"/>
                <a:cs typeface="Rubik"/>
                <a:sym typeface="Rubik"/>
              </a:defRPr>
            </a:lvl8pPr>
            <a:lvl9pPr indent="-317500" lvl="8" marL="4114800">
              <a:lnSpc>
                <a:spcPct val="115000"/>
              </a:lnSpc>
              <a:spcBef>
                <a:spcPts val="1600"/>
              </a:spcBef>
              <a:spcAft>
                <a:spcPts val="1600"/>
              </a:spcAft>
              <a:buSzPts val="1400"/>
              <a:buFont typeface="Rubik"/>
              <a:buChar char="■"/>
              <a:defRPr>
                <a:latin typeface="Rubik"/>
                <a:ea typeface="Rubik"/>
                <a:cs typeface="Rubik"/>
                <a:sym typeface="Rubik"/>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ubik"/>
                <a:ea typeface="Rubik"/>
                <a:cs typeface="Rubik"/>
                <a:sym typeface="Rubik"/>
              </a:rPr>
              <a:t>SCHOLASTIC MATH</a:t>
            </a:r>
            <a:r>
              <a:rPr lang="en" sz="800">
                <a:latin typeface="Rubik"/>
                <a:ea typeface="Rubik"/>
                <a:cs typeface="Rubik"/>
                <a:sym typeface="Rubik"/>
              </a:rPr>
              <a:t>  / STUDENT LESSON</a:t>
            </a:r>
            <a:endParaRPr sz="800">
              <a:latin typeface="Rubik"/>
              <a:ea typeface="Rubik"/>
              <a:cs typeface="Rubik"/>
              <a:sym typeface="Rubik"/>
            </a:endParaRPr>
          </a:p>
          <a:p>
            <a:pPr indent="0" lvl="0" marL="0" rtl="0" algn="r">
              <a:spcBef>
                <a:spcPts val="0"/>
              </a:spcBef>
              <a:spcAft>
                <a:spcPts val="0"/>
              </a:spcAft>
              <a:buNone/>
            </a:pPr>
            <a:r>
              <a:t/>
            </a:r>
            <a:endParaRPr sz="800">
              <a:latin typeface="Rubik"/>
              <a:ea typeface="Rubik"/>
              <a:cs typeface="Rubik"/>
              <a:sym typeface="Rubik"/>
            </a:endParaRPr>
          </a:p>
        </p:txBody>
      </p:sp>
      <p:pic>
        <p:nvPicPr>
          <p:cNvPr id="9" name="Google Shape;9;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0" name="Google Shape;10;p1"/>
          <p:cNvSpPr txBox="1"/>
          <p:nvPr/>
        </p:nvSpPr>
        <p:spPr>
          <a:xfrm rot="-5400000">
            <a:off x="7626025" y="488355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©2020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ath.scholastic.com/home-page-logged-in.html?share-brightcove=61922977250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ath.scholastic.com/issues/2020-21/120120/brothers.html?share-brightcove=6208789715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math.scholastic.com/issues/2020-21/120120/brother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math.scholastic.com/issues/2020-21/120120/brother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math.scholastic.com/conte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support.google.com/docs/answer/9744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p:nvPr/>
        </p:nvSpPr>
        <p:spPr>
          <a:xfrm flipH="1" rot="365867">
            <a:off x="6697141" y="-117016"/>
            <a:ext cx="3962319" cy="1774927"/>
          </a:xfrm>
          <a:prstGeom prst="rect">
            <a:avLst/>
          </a:prstGeom>
          <a:solidFill>
            <a:srgbClr val="CCEF05"/>
          </a:solidFill>
          <a:ln cap="flat" cmpd="sng" w="9525">
            <a:solidFill>
              <a:srgbClr val="027DB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u="sng">
                <a:solidFill>
                  <a:srgbClr val="000000"/>
                </a:solidFill>
                <a:latin typeface="Rubik Light"/>
                <a:ea typeface="Rubik Light"/>
                <a:cs typeface="Rubik Light"/>
                <a:sym typeface="Rubik Light"/>
              </a:rPr>
              <a:t>NOTE:</a:t>
            </a:r>
            <a:endParaRPr sz="1700" u="sng">
              <a:solidFill>
                <a:srgbClr val="000000"/>
              </a:solidFill>
              <a:latin typeface="Rubik Light"/>
              <a:ea typeface="Rubik Light"/>
              <a:cs typeface="Rubik Light"/>
              <a:sym typeface="Rubik Light"/>
            </a:endParaRPr>
          </a:p>
          <a:p>
            <a:pPr indent="-336550" lvl="0" marL="457200" rtl="0" algn="l">
              <a:lnSpc>
                <a:spcPct val="100000"/>
              </a:lnSpc>
              <a:spcBef>
                <a:spcPts val="0"/>
              </a:spcBef>
              <a:spcAft>
                <a:spcPts val="0"/>
              </a:spcAft>
              <a:buClr>
                <a:srgbClr val="000000"/>
              </a:buClr>
              <a:buSzPts val="1700"/>
              <a:buFont typeface="Lato"/>
              <a:buChar char="●"/>
            </a:pPr>
            <a:r>
              <a:rPr lang="en" sz="1700">
                <a:solidFill>
                  <a:srgbClr val="000000"/>
                </a:solidFill>
                <a:latin typeface="Rubik"/>
                <a:ea typeface="Rubik"/>
                <a:cs typeface="Rubik"/>
                <a:sym typeface="Rubik"/>
              </a:rPr>
              <a:t>You can assign other activities featured in </a:t>
            </a:r>
            <a:r>
              <a:rPr lang="en" sz="1700">
                <a:solidFill>
                  <a:srgbClr val="000000"/>
                </a:solidFill>
                <a:latin typeface="Rubik Light"/>
                <a:ea typeface="Rubik Light"/>
                <a:cs typeface="Rubik Light"/>
                <a:sym typeface="Rubik Light"/>
              </a:rPr>
              <a:t>"</a:t>
            </a:r>
            <a:r>
              <a:rPr lang="en" sz="1700">
                <a:latin typeface="Rubik Light"/>
                <a:ea typeface="Rubik Light"/>
                <a:cs typeface="Rubik Light"/>
                <a:sym typeface="Rubik Light"/>
              </a:rPr>
              <a:t>4</a:t>
            </a:r>
            <a:r>
              <a:rPr lang="en" sz="1700">
                <a:solidFill>
                  <a:srgbClr val="000000"/>
                </a:solidFill>
                <a:latin typeface="Rubik Light"/>
                <a:ea typeface="Rubik Light"/>
                <a:cs typeface="Rubik Light"/>
                <a:sym typeface="Rubik Light"/>
              </a:rPr>
              <a:t>. </a:t>
            </a:r>
            <a:r>
              <a:rPr lang="en" sz="1700">
                <a:latin typeface="Rubik Light"/>
                <a:ea typeface="Rubik Light"/>
                <a:cs typeface="Rubik Light"/>
                <a:sym typeface="Rubik Light"/>
              </a:rPr>
              <a:t>Your Turn</a:t>
            </a:r>
            <a:r>
              <a:rPr lang="en" sz="1700">
                <a:solidFill>
                  <a:srgbClr val="000000"/>
                </a:solidFill>
                <a:latin typeface="Rubik Light"/>
                <a:ea typeface="Rubik Light"/>
                <a:cs typeface="Rubik Light"/>
                <a:sym typeface="Rubik Light"/>
              </a:rPr>
              <a:t>"</a:t>
            </a:r>
            <a:r>
              <a:rPr b="1" lang="en" sz="1700">
                <a:solidFill>
                  <a:srgbClr val="000000"/>
                </a:solidFill>
                <a:latin typeface="Rubik"/>
                <a:ea typeface="Rubik"/>
                <a:cs typeface="Rubik"/>
                <a:sym typeface="Rubik"/>
              </a:rPr>
              <a:t> </a:t>
            </a:r>
            <a:r>
              <a:rPr lang="en" sz="1700">
                <a:solidFill>
                  <a:srgbClr val="000000"/>
                </a:solidFill>
                <a:latin typeface="Rubik"/>
                <a:ea typeface="Rubik"/>
                <a:cs typeface="Rubik"/>
                <a:sym typeface="Rubik"/>
              </a:rPr>
              <a:t>to your students separately through your LMS. See this </a:t>
            </a:r>
            <a:r>
              <a:rPr lang="en" sz="1700" u="sng">
                <a:latin typeface="Rubik Light"/>
                <a:ea typeface="Rubik Light"/>
                <a:cs typeface="Rubik Light"/>
                <a:sym typeface="Rubik Light"/>
                <a:hlinkClick r:id="rId3"/>
              </a:rPr>
              <a:t>tutorial</a:t>
            </a:r>
            <a:r>
              <a:rPr lang="en" sz="1700">
                <a:solidFill>
                  <a:srgbClr val="000000"/>
                </a:solidFill>
                <a:latin typeface="Rubik Light"/>
                <a:ea typeface="Rubik Light"/>
                <a:cs typeface="Rubik Light"/>
                <a:sym typeface="Rubik Light"/>
              </a:rPr>
              <a:t>.</a:t>
            </a:r>
            <a:endParaRPr sz="1800">
              <a:latin typeface="Rubik Light"/>
              <a:ea typeface="Rubik Light"/>
              <a:cs typeface="Rubik Light"/>
              <a:sym typeface="Rubik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idx="1" type="body"/>
          </p:nvPr>
        </p:nvSpPr>
        <p:spPr>
          <a:xfrm>
            <a:off x="5234475" y="333906"/>
            <a:ext cx="4692300" cy="3198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28" name="Google Shape;128;p2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29" name="Google Shape;129;p22">
            <a:hlinkClick action="ppaction://hlinksldjump" r:id="rId3"/>
          </p:cNvPr>
          <p:cNvSpPr/>
          <p:nvPr/>
        </p:nvSpPr>
        <p:spPr>
          <a:xfrm>
            <a:off x="358250" y="40341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a:hlinkClick action="ppaction://hlinksldjump" r:id="rId4"/>
          </p:cNvPr>
          <p:cNvSpPr/>
          <p:nvPr/>
        </p:nvSpPr>
        <p:spPr>
          <a:xfrm>
            <a:off x="358250" y="44825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a:hlinkClick action="ppaction://hlinksldjump" r:id="rId5"/>
          </p:cNvPr>
          <p:cNvSpPr/>
          <p:nvPr/>
        </p:nvSpPr>
        <p:spPr>
          <a:xfrm>
            <a:off x="358250" y="49308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a:hlinkClick action="ppaction://hlinksldjump" r:id="rId6"/>
          </p:cNvPr>
          <p:cNvSpPr/>
          <p:nvPr/>
        </p:nvSpPr>
        <p:spPr>
          <a:xfrm>
            <a:off x="358250" y="53792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a:hlinkClick action="ppaction://hlinksldjump" r:id="rId7"/>
          </p:cNvPr>
          <p:cNvSpPr/>
          <p:nvPr/>
        </p:nvSpPr>
        <p:spPr>
          <a:xfrm>
            <a:off x="358250" y="5821263"/>
            <a:ext cx="2788200" cy="585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a:hlinkClick action="ppaction://hlinksldjump" r:id="rId8"/>
          </p:cNvPr>
          <p:cNvSpPr/>
          <p:nvPr/>
        </p:nvSpPr>
        <p:spPr>
          <a:xfrm>
            <a:off x="358250" y="65288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0" y="7452525"/>
            <a:ext cx="7265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40" name="Google Shape;140;p23"/>
          <p:cNvSpPr txBox="1"/>
          <p:nvPr>
            <p:ph idx="1" type="body"/>
          </p:nvPr>
        </p:nvSpPr>
        <p:spPr>
          <a:xfrm>
            <a:off x="320050" y="2712375"/>
            <a:ext cx="4526400" cy="474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1" name="Google Shape;141;p23"/>
          <p:cNvSpPr txBox="1"/>
          <p:nvPr>
            <p:ph idx="2" type="body"/>
          </p:nvPr>
        </p:nvSpPr>
        <p:spPr>
          <a:xfrm>
            <a:off x="5212075" y="2712550"/>
            <a:ext cx="4526400" cy="474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idx="2" type="body"/>
          </p:nvPr>
        </p:nvSpPr>
        <p:spPr>
          <a:xfrm>
            <a:off x="5212075" y="3792663"/>
            <a:ext cx="4526400" cy="365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7" name="Google Shape;147;p24"/>
          <p:cNvSpPr txBox="1"/>
          <p:nvPr>
            <p:ph idx="1" type="body"/>
          </p:nvPr>
        </p:nvSpPr>
        <p:spPr>
          <a:xfrm>
            <a:off x="320050" y="3503500"/>
            <a:ext cx="4526400" cy="394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8" name="Google Shape;148;p2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Watch and Respond</a:t>
            </a:r>
            <a:endParaRPr/>
          </a:p>
        </p:txBody>
      </p:sp>
      <p:sp>
        <p:nvSpPr>
          <p:cNvPr id="149" name="Google Shape;149;p24">
            <a:hlinkClick r:id="rId3"/>
          </p:cNvPr>
          <p:cNvSpPr/>
          <p:nvPr/>
        </p:nvSpPr>
        <p:spPr>
          <a:xfrm>
            <a:off x="2747425" y="199372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Read and Reflect</a:t>
            </a:r>
            <a:endParaRPr/>
          </a:p>
        </p:txBody>
      </p:sp>
      <p:sp>
        <p:nvSpPr>
          <p:cNvPr id="155" name="Google Shape;155;p25">
            <a:hlinkClick r:id="rId3"/>
          </p:cNvPr>
          <p:cNvSpPr/>
          <p:nvPr/>
        </p:nvSpPr>
        <p:spPr>
          <a:xfrm>
            <a:off x="2747425" y="199372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idx="1" type="body"/>
          </p:nvPr>
        </p:nvSpPr>
        <p:spPr>
          <a:xfrm>
            <a:off x="320050" y="3520200"/>
            <a:ext cx="4526400" cy="393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7" name="Google Shape;157;p25"/>
          <p:cNvSpPr txBox="1"/>
          <p:nvPr>
            <p:ph idx="2" type="body"/>
          </p:nvPr>
        </p:nvSpPr>
        <p:spPr>
          <a:xfrm>
            <a:off x="5212075" y="3520150"/>
            <a:ext cx="4526400" cy="393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Your Turn</a:t>
            </a:r>
            <a:endParaRPr/>
          </a:p>
        </p:txBody>
      </p:sp>
      <p:sp>
        <p:nvSpPr>
          <p:cNvPr id="163" name="Google Shape;163;p26">
            <a:hlinkClick r:id="rId3"/>
          </p:cNvPr>
          <p:cNvSpPr/>
          <p:nvPr/>
        </p:nvSpPr>
        <p:spPr>
          <a:xfrm>
            <a:off x="6689775" y="1887950"/>
            <a:ext cx="951600" cy="4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the Learning Journey</a:t>
            </a:r>
            <a:endParaRPr/>
          </a:p>
        </p:txBody>
      </p:sp>
      <p:sp>
        <p:nvSpPr>
          <p:cNvPr id="169" name="Google Shape;169;p27">
            <a:hlinkClick r:id="rId3"/>
          </p:cNvPr>
          <p:cNvSpPr/>
          <p:nvPr/>
        </p:nvSpPr>
        <p:spPr>
          <a:xfrm>
            <a:off x="1443250" y="4934400"/>
            <a:ext cx="1133700" cy="3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idx="1" type="body"/>
          </p:nvPr>
        </p:nvSpPr>
        <p:spPr>
          <a:xfrm>
            <a:off x="320050" y="2807200"/>
            <a:ext cx="4526400" cy="464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5" name="Google Shape;175;p2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and Show</a:t>
            </a:r>
            <a:endParaRPr/>
          </a:p>
        </p:txBody>
      </p:sp>
      <p:sp>
        <p:nvSpPr>
          <p:cNvPr id="176" name="Google Shape;176;p28">
            <a:hlinkClick r:id="rId3"/>
          </p:cNvPr>
          <p:cNvSpPr/>
          <p:nvPr/>
        </p:nvSpPr>
        <p:spPr>
          <a:xfrm>
            <a:off x="9052525" y="2807200"/>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